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60" r:id="rId6"/>
    <p:sldId id="259" r:id="rId7"/>
    <p:sldId id="261" r:id="rId8"/>
    <p:sldId id="296" r:id="rId9"/>
    <p:sldId id="262" r:id="rId10"/>
    <p:sldId id="263" r:id="rId11"/>
    <p:sldId id="264" r:id="rId12"/>
    <p:sldId id="265" r:id="rId13"/>
    <p:sldId id="266" r:id="rId14"/>
    <p:sldId id="267" r:id="rId15"/>
    <p:sldId id="297" r:id="rId16"/>
    <p:sldId id="272" r:id="rId17"/>
    <p:sldId id="299" r:id="rId18"/>
    <p:sldId id="268" r:id="rId19"/>
    <p:sldId id="298" r:id="rId20"/>
    <p:sldId id="270" r:id="rId21"/>
    <p:sldId id="271" r:id="rId22"/>
    <p:sldId id="273" r:id="rId23"/>
    <p:sldId id="274" r:id="rId24"/>
    <p:sldId id="278" r:id="rId25"/>
    <p:sldId id="275" r:id="rId26"/>
    <p:sldId id="276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0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4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0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0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4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3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9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4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1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8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515B6-D584-4FE5-8C38-18A6A73B7E0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D57E0-F21D-4345-A758-86B0DCA94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8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8.gif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.jpg"/><Relationship Id="rId4" Type="http://schemas.openxmlformats.org/officeDocument/2006/relationships/image" Target="../media/image36.jp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12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microsoft.com/office/2007/relationships/hdphoto" Target="../media/hdphoto5.wdp"/><Relationship Id="rId4" Type="http://schemas.openxmlformats.org/officeDocument/2006/relationships/image" Target="../media/image80.pn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Relationship Id="rId9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3" t="5113"/>
          <a:stretch/>
        </p:blipFill>
        <p:spPr>
          <a:xfrm>
            <a:off x="7758113" y="674246"/>
            <a:ext cx="3662362" cy="5214937"/>
          </a:xfrm>
          <a:prstGeom prst="ellipse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68" y="887532"/>
            <a:ext cx="2250620" cy="14769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4" y="2762250"/>
            <a:ext cx="67627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6"/>
    </mc:Choice>
    <mc:Fallback>
      <p:transition spd="slow" advTm="1631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522556"/>
            <a:ext cx="109494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In 1969 Sister Mary Damian attended the </a:t>
            </a: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Northwestern Ohio Practical Nurse Training Center</a:t>
            </a: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and earned her LPN license</a:t>
            </a:r>
          </a:p>
          <a:p>
            <a:pPr algn="ctr"/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4845" y="4293230"/>
            <a:ext cx="83612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Trebuchet MS" panose="020B0603020202020204" pitchFamily="34" charset="0"/>
              </a:rPr>
              <a:t>From 1970 to 1991 Sister served in our </a:t>
            </a:r>
            <a:endParaRPr lang="en-US" sz="3200" dirty="0" smtClean="0">
              <a:latin typeface="Trebuchet MS" panose="020B0603020202020204" pitchFamily="34" charset="0"/>
            </a:endParaRPr>
          </a:p>
          <a:p>
            <a:pPr algn="r"/>
            <a:r>
              <a:rPr lang="en-US" sz="3200" dirty="0" smtClean="0">
                <a:latin typeface="Trebuchet MS" panose="020B0603020202020204" pitchFamily="34" charset="0"/>
              </a:rPr>
              <a:t>SND Infirmary on </a:t>
            </a:r>
            <a:r>
              <a:rPr lang="en-US" sz="3200" dirty="0">
                <a:latin typeface="Trebuchet MS" panose="020B0603020202020204" pitchFamily="34" charset="0"/>
              </a:rPr>
              <a:t>Secor Road. During this </a:t>
            </a:r>
            <a:r>
              <a:rPr lang="en-US" sz="3200" dirty="0" smtClean="0">
                <a:latin typeface="Trebuchet MS" panose="020B0603020202020204" pitchFamily="34" charset="0"/>
              </a:rPr>
              <a:t>time</a:t>
            </a:r>
            <a:r>
              <a:rPr lang="en-US" sz="3200" dirty="0">
                <a:latin typeface="Trebuchet MS" panose="020B0603020202020204" pitchFamily="34" charset="0"/>
              </a:rPr>
              <a:t> </a:t>
            </a:r>
            <a:r>
              <a:rPr lang="en-US" sz="3200" dirty="0" smtClean="0">
                <a:latin typeface="Trebuchet MS" panose="020B0603020202020204" pitchFamily="34" charset="0"/>
              </a:rPr>
              <a:t>she twice ministered </a:t>
            </a:r>
            <a:r>
              <a:rPr lang="en-US" sz="3200" dirty="0">
                <a:latin typeface="Trebuchet MS" panose="020B0603020202020204" pitchFamily="34" charset="0"/>
              </a:rPr>
              <a:t>in the </a:t>
            </a:r>
            <a:endParaRPr lang="en-US" sz="3200" dirty="0" smtClean="0">
              <a:latin typeface="Trebuchet MS" panose="020B0603020202020204" pitchFamily="34" charset="0"/>
            </a:endParaRPr>
          </a:p>
          <a:p>
            <a:pPr algn="r"/>
            <a:r>
              <a:rPr lang="en-US" sz="3200" dirty="0" smtClean="0">
                <a:latin typeface="Trebuchet MS" panose="020B0603020202020204" pitchFamily="34" charset="0"/>
              </a:rPr>
              <a:t>California </a:t>
            </a:r>
            <a:r>
              <a:rPr lang="en-US" sz="3200" dirty="0">
                <a:latin typeface="Trebuchet MS" panose="020B0603020202020204" pitchFamily="34" charset="0"/>
              </a:rPr>
              <a:t>Health Care Center</a:t>
            </a:r>
          </a:p>
          <a:p>
            <a:pPr algn="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/>
          <a:stretch/>
        </p:blipFill>
        <p:spPr>
          <a:xfrm>
            <a:off x="5492346" y="2231127"/>
            <a:ext cx="3383140" cy="200391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22" y="2231127"/>
            <a:ext cx="2259716" cy="3414435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3E3E5"/>
              </a:clrFrom>
              <a:clrTo>
                <a:srgbClr val="E3E3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4" y="2068098"/>
            <a:ext cx="3291593" cy="2194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8" y="2326316"/>
            <a:ext cx="1578299" cy="1301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80" y="588952"/>
            <a:ext cx="1142857" cy="1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3"/>
    </mc:Choice>
    <mc:Fallback>
      <p:transition spd="slow" advTm="3304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0"/>
          <a:stretch/>
        </p:blipFill>
        <p:spPr>
          <a:xfrm>
            <a:off x="3408819" y="2189048"/>
            <a:ext cx="6124046" cy="3785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3" y="1693090"/>
            <a:ext cx="2312458" cy="2780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05650" y="4666885"/>
            <a:ext cx="1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1974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23" y="574086"/>
            <a:ext cx="8810625" cy="942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27367" r="70981" b="53773"/>
          <a:stretch/>
        </p:blipFill>
        <p:spPr>
          <a:xfrm>
            <a:off x="8565174" y="1571935"/>
            <a:ext cx="1535852" cy="169292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10903478" y="3091973"/>
            <a:ext cx="14209" cy="28738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0177972" y="2025782"/>
            <a:ext cx="1211002" cy="4174627"/>
            <a:chOff x="10177972" y="2025782"/>
            <a:chExt cx="1211002" cy="4174627"/>
          </a:xfrm>
        </p:grpSpPr>
        <p:grpSp>
          <p:nvGrpSpPr>
            <p:cNvPr id="13" name="Group 12"/>
            <p:cNvGrpSpPr/>
            <p:nvPr/>
          </p:nvGrpSpPr>
          <p:grpSpPr>
            <a:xfrm>
              <a:off x="10560893" y="2025782"/>
              <a:ext cx="471287" cy="3576960"/>
              <a:chOff x="10599058" y="2074897"/>
              <a:chExt cx="471287" cy="3576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0" name="Flowchart: Terminator 9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917687" y="2623449"/>
              <a:ext cx="471287" cy="3576960"/>
              <a:chOff x="10599058" y="2074897"/>
              <a:chExt cx="471287" cy="35769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6" name="Flowchart: Terminator 15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0177972" y="2814315"/>
              <a:ext cx="471287" cy="2254074"/>
              <a:chOff x="10599058" y="2074897"/>
              <a:chExt cx="471287" cy="357696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9" name="Flowchart: Terminator 18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2"/>
    </mc:Choice>
    <mc:Fallback>
      <p:transition spd="slow" advTm="1714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177972" y="2025782"/>
            <a:ext cx="1211002" cy="4174627"/>
            <a:chOff x="10177972" y="2025782"/>
            <a:chExt cx="1211002" cy="4174627"/>
          </a:xfrm>
        </p:grpSpPr>
        <p:grpSp>
          <p:nvGrpSpPr>
            <p:cNvPr id="4" name="Group 3"/>
            <p:cNvGrpSpPr/>
            <p:nvPr/>
          </p:nvGrpSpPr>
          <p:grpSpPr>
            <a:xfrm>
              <a:off x="10560893" y="2025782"/>
              <a:ext cx="471287" cy="3576960"/>
              <a:chOff x="10599058" y="2074897"/>
              <a:chExt cx="471287" cy="35769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2" name="Flowchart: Terminator 11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0917687" y="2623449"/>
              <a:ext cx="471287" cy="3576960"/>
              <a:chOff x="10599058" y="2074897"/>
              <a:chExt cx="471287" cy="3576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0" name="Flowchart: Terminator 9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177972" y="2814315"/>
              <a:ext cx="471287" cy="2254074"/>
              <a:chOff x="10599058" y="2074897"/>
              <a:chExt cx="471287" cy="357696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8" name="Flowchart: Terminator 7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0" y="604668"/>
            <a:ext cx="10058400" cy="1047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08" y="2058108"/>
            <a:ext cx="1966314" cy="2812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624221" y="4937191"/>
            <a:ext cx="1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1999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16" y="1704957"/>
            <a:ext cx="6087110" cy="407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57" y="1478881"/>
            <a:ext cx="1320222" cy="18739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235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0"/>
    </mc:Choice>
    <mc:Fallback>
      <p:transition spd="slow" advTm="1723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177972" y="2025782"/>
            <a:ext cx="1211002" cy="4174627"/>
            <a:chOff x="10177972" y="2025782"/>
            <a:chExt cx="1211002" cy="4174627"/>
          </a:xfrm>
        </p:grpSpPr>
        <p:grpSp>
          <p:nvGrpSpPr>
            <p:cNvPr id="4" name="Group 3"/>
            <p:cNvGrpSpPr/>
            <p:nvPr/>
          </p:nvGrpSpPr>
          <p:grpSpPr>
            <a:xfrm>
              <a:off x="10560893" y="2025782"/>
              <a:ext cx="471287" cy="3576960"/>
              <a:chOff x="10599058" y="2074897"/>
              <a:chExt cx="471287" cy="35769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2" name="Flowchart: Terminator 11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0917687" y="2623449"/>
              <a:ext cx="471287" cy="3576960"/>
              <a:chOff x="10599058" y="2074897"/>
              <a:chExt cx="471287" cy="3576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0" name="Flowchart: Terminator 9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177972" y="2814315"/>
              <a:ext cx="471287" cy="2254074"/>
              <a:chOff x="10599058" y="2074897"/>
              <a:chExt cx="471287" cy="357696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8" name="Flowchart: Terminator 7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3" y="688284"/>
            <a:ext cx="10058400" cy="9726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"/>
          <a:stretch/>
        </p:blipFill>
        <p:spPr>
          <a:xfrm>
            <a:off x="3080453" y="1664668"/>
            <a:ext cx="6139747" cy="4469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662824" y="5007335"/>
            <a:ext cx="1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2009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r="66811" b="39599"/>
          <a:stretch/>
        </p:blipFill>
        <p:spPr>
          <a:xfrm>
            <a:off x="8720745" y="1619729"/>
            <a:ext cx="1326969" cy="1714394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82" y="2143502"/>
            <a:ext cx="1756915" cy="2628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07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9"/>
    </mc:Choice>
    <mc:Fallback>
      <p:transition spd="slow" advTm="1551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177972" y="2025782"/>
            <a:ext cx="1211002" cy="4174627"/>
            <a:chOff x="10177972" y="2025782"/>
            <a:chExt cx="1211002" cy="4174627"/>
          </a:xfrm>
        </p:grpSpPr>
        <p:grpSp>
          <p:nvGrpSpPr>
            <p:cNvPr id="5" name="Group 4"/>
            <p:cNvGrpSpPr/>
            <p:nvPr/>
          </p:nvGrpSpPr>
          <p:grpSpPr>
            <a:xfrm>
              <a:off x="10560893" y="2025782"/>
              <a:ext cx="471287" cy="3576960"/>
              <a:chOff x="10599058" y="2074897"/>
              <a:chExt cx="471287" cy="357696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3" name="Flowchart: Terminator 12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917687" y="2623449"/>
              <a:ext cx="471287" cy="3576960"/>
              <a:chOff x="10599058" y="2074897"/>
              <a:chExt cx="471287" cy="357696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1" name="Flowchart: Terminator 10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177972" y="2814315"/>
              <a:ext cx="471287" cy="2254074"/>
              <a:chOff x="10599058" y="2074897"/>
              <a:chExt cx="471287" cy="357696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9" name="Flowchart: Terminator 8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3" y="516861"/>
            <a:ext cx="10058400" cy="12687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1232"/>
          <a:stretch/>
        </p:blipFill>
        <p:spPr>
          <a:xfrm>
            <a:off x="3595927" y="2098255"/>
            <a:ext cx="5664200" cy="384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" t="3627" r="4657"/>
          <a:stretch/>
        </p:blipFill>
        <p:spPr>
          <a:xfrm>
            <a:off x="867823" y="1785653"/>
            <a:ext cx="2243949" cy="1810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253431" y="5485747"/>
            <a:ext cx="1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2014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6800" y="3405525"/>
            <a:ext cx="1732238" cy="2325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r="4739" b="13760"/>
          <a:stretch/>
        </p:blipFill>
        <p:spPr>
          <a:xfrm>
            <a:off x="8787550" y="1603971"/>
            <a:ext cx="1390422" cy="1960752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53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8"/>
    </mc:Choice>
    <mc:Fallback>
      <p:transition spd="slow" advTm="1273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177972" y="2025782"/>
            <a:ext cx="1211002" cy="4174627"/>
            <a:chOff x="10177972" y="2025782"/>
            <a:chExt cx="1211002" cy="4174627"/>
          </a:xfrm>
        </p:grpSpPr>
        <p:grpSp>
          <p:nvGrpSpPr>
            <p:cNvPr id="5" name="Group 4"/>
            <p:cNvGrpSpPr/>
            <p:nvPr/>
          </p:nvGrpSpPr>
          <p:grpSpPr>
            <a:xfrm>
              <a:off x="10560893" y="2025782"/>
              <a:ext cx="471287" cy="3576960"/>
              <a:chOff x="10599058" y="2074897"/>
              <a:chExt cx="471287" cy="357696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3" name="Flowchart: Terminator 12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917687" y="2623449"/>
              <a:ext cx="471287" cy="3576960"/>
              <a:chOff x="10599058" y="2074897"/>
              <a:chExt cx="471287" cy="357696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1" name="Flowchart: Terminator 10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177972" y="2814315"/>
              <a:ext cx="471287" cy="2254074"/>
              <a:chOff x="10599058" y="2074897"/>
              <a:chExt cx="471287" cy="357696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9" name="Flowchart: Terminator 8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5329294" y="5354468"/>
            <a:ext cx="1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2019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8"/>
          <a:stretch/>
        </p:blipFill>
        <p:spPr>
          <a:xfrm>
            <a:off x="532677" y="1197407"/>
            <a:ext cx="5994400" cy="1228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92"/>
          <a:stretch/>
        </p:blipFill>
        <p:spPr>
          <a:xfrm>
            <a:off x="6745428" y="457164"/>
            <a:ext cx="2915613" cy="5816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2" r="29526"/>
          <a:stretch/>
        </p:blipFill>
        <p:spPr>
          <a:xfrm>
            <a:off x="2421498" y="2569923"/>
            <a:ext cx="1820333" cy="1228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0"/>
          <a:stretch/>
        </p:blipFill>
        <p:spPr>
          <a:xfrm>
            <a:off x="1679371" y="3912454"/>
            <a:ext cx="3304588" cy="12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1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0"/>
    </mc:Choice>
    <mc:Fallback>
      <p:transition spd="slow" advTm="162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8"/>
          <a:stretch/>
        </p:blipFill>
        <p:spPr>
          <a:xfrm>
            <a:off x="548746" y="488737"/>
            <a:ext cx="4112510" cy="299106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3379" y="3562010"/>
            <a:ext cx="604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rebuchet MS" panose="020B0603020202020204" pitchFamily="34" charset="0"/>
              </a:rPr>
              <a:t>Visiting with Mom and Dad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3151" y="314325"/>
            <a:ext cx="4534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Over the Years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14633"/>
          <a:stretch/>
        </p:blipFill>
        <p:spPr>
          <a:xfrm>
            <a:off x="541217" y="4122686"/>
            <a:ext cx="1337733" cy="2067488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75" y="4211171"/>
            <a:ext cx="1431262" cy="205416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41663" y="3569786"/>
            <a:ext cx="2905163" cy="262501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06" y="3975351"/>
            <a:ext cx="1431743" cy="2214161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5821" y="4477165"/>
            <a:ext cx="2011809" cy="13028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3213" y="1753283"/>
            <a:ext cx="2353251" cy="1523968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57" y="558060"/>
            <a:ext cx="1986280" cy="263144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9" y="1005765"/>
            <a:ext cx="1487598" cy="2135019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32" y="3691893"/>
            <a:ext cx="1757418" cy="2340698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36" y="1086320"/>
            <a:ext cx="1717097" cy="2286995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66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7"/>
    </mc:Choice>
    <mc:Fallback>
      <p:transition spd="slow" advTm="2404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12" y="408747"/>
            <a:ext cx="8417277" cy="819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4" y="1656760"/>
            <a:ext cx="5450378" cy="4437621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79116" y="980522"/>
            <a:ext cx="491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Christmas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1364" y="1209828"/>
            <a:ext cx="4099125" cy="5293746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09512" y="1123832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1980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18056" y="1228528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rebuchet MS" panose="020B0603020202020204" pitchFamily="34" charset="0"/>
              </a:rPr>
              <a:t>1984</a:t>
            </a:r>
            <a:endParaRPr lang="en-US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9"/>
    </mc:Choice>
    <mc:Fallback>
      <p:transition spd="slow" advTm="2606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6027" y="114545"/>
            <a:ext cx="3905286" cy="5068562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842533" y="1350663"/>
            <a:ext cx="2570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>Bob and Marge</a:t>
            </a:r>
          </a:p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>with</a:t>
            </a:r>
          </a:p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>Children and</a:t>
            </a:r>
          </a:p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>Grandchildren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98"/>
          <a:stretch/>
        </p:blipFill>
        <p:spPr>
          <a:xfrm>
            <a:off x="4407957" y="3531928"/>
            <a:ext cx="4611725" cy="252640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36944" y="820082"/>
            <a:ext cx="3645072" cy="311369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3" t="80042" r="15561" b="3421"/>
          <a:stretch/>
        </p:blipFill>
        <p:spPr>
          <a:xfrm rot="16200000">
            <a:off x="8946858" y="4141358"/>
            <a:ext cx="1994335" cy="1307545"/>
          </a:xfrm>
          <a:prstGeom prst="ellipse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438449" y="4788486"/>
            <a:ext cx="491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Family Fun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1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6"/>
    </mc:Choice>
    <mc:Fallback>
      <p:transition spd="slow" advTm="2040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7" y="1061436"/>
            <a:ext cx="3604560" cy="246069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5571" y="3226907"/>
            <a:ext cx="2401352" cy="3459594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3469" r="3516" b="3093"/>
          <a:stretch/>
        </p:blipFill>
        <p:spPr>
          <a:xfrm rot="16200000">
            <a:off x="6394612" y="-308566"/>
            <a:ext cx="3293536" cy="726346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 rot="5400000">
            <a:off x="1955188" y="-771973"/>
            <a:ext cx="800219" cy="29197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Jubilee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66044" y="5326662"/>
            <a:ext cx="7390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Surprise 60th Birthday Party!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2646" y="822668"/>
            <a:ext cx="780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Century Farm Celebration  2012</a:t>
            </a:r>
          </a:p>
        </p:txBody>
      </p:sp>
    </p:spTree>
    <p:extLst>
      <p:ext uri="{BB962C8B-B14F-4D97-AF65-F5344CB8AC3E}">
        <p14:creationId xmlns:p14="http://schemas.microsoft.com/office/powerpoint/2010/main" val="125689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23"/>
    </mc:Choice>
    <mc:Fallback>
      <p:transition spd="slow" advTm="2762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0" y="3953933"/>
            <a:ext cx="554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ristina" panose="03060402040406080204" pitchFamily="66" charset="0"/>
              </a:rPr>
              <a:t>Thomas </a:t>
            </a:r>
            <a:r>
              <a:rPr lang="en-US" sz="2800" dirty="0">
                <a:latin typeface="Pristina" panose="03060402040406080204" pitchFamily="66" charset="0"/>
              </a:rPr>
              <a:t>Merton, </a:t>
            </a:r>
            <a:r>
              <a:rPr lang="en-US" sz="2800" i="1" dirty="0">
                <a:latin typeface="Pristina" panose="03060402040406080204" pitchFamily="66" charset="0"/>
              </a:rPr>
              <a:t>T</a:t>
            </a:r>
            <a:r>
              <a:rPr lang="en-US" sz="2800" i="1" dirty="0" smtClean="0">
                <a:latin typeface="Pristina" panose="03060402040406080204" pitchFamily="66" charset="0"/>
              </a:rPr>
              <a:t>he Victory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7" y="1785937"/>
            <a:ext cx="10058400" cy="334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0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2"/>
    </mc:Choice>
    <mc:Fallback>
      <p:transition spd="slow" advTm="2087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11" y="2784253"/>
            <a:ext cx="2101551" cy="3259364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602670"/>
            <a:ext cx="3709878" cy="209272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29" y="616976"/>
            <a:ext cx="1792699" cy="1855561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7052" y="3197484"/>
            <a:ext cx="2755059" cy="325381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6"/>
          <a:stretch/>
        </p:blipFill>
        <p:spPr>
          <a:xfrm rot="16200000">
            <a:off x="1823028" y="2122382"/>
            <a:ext cx="2546179" cy="504545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545447" y="2654363"/>
            <a:ext cx="491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More Memories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73" y="649718"/>
            <a:ext cx="2389960" cy="188763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1567" y="669378"/>
            <a:ext cx="2450842" cy="262842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661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98"/>
    </mc:Choice>
    <mc:Fallback>
      <p:transition spd="slow" advTm="1759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1794" y="2754672"/>
            <a:ext cx="2602095" cy="4368302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3381" y="-449070"/>
            <a:ext cx="3102889" cy="5075948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14651" y="2938325"/>
            <a:ext cx="2196150" cy="4051482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5" y="3542161"/>
            <a:ext cx="1819170" cy="2539579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5965" y="-574671"/>
            <a:ext cx="2750500" cy="5000155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751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8"/>
    </mc:Choice>
    <mc:Fallback>
      <p:transition spd="slow" advTm="2506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80944" y="388648"/>
            <a:ext cx="5995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World Traveler   1991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44" y="550334"/>
            <a:ext cx="3218600" cy="4102906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1756" y="3263738"/>
            <a:ext cx="62229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rebuchet MS" panose="020B0603020202020204" pitchFamily="34" charset="0"/>
              </a:rPr>
              <a:t>Her disappointment was expressed in her notes: “The beatification did not take place because the Pope was in the hospital with a broken leg.” Father Damian </a:t>
            </a:r>
            <a:r>
              <a:rPr lang="en-US" sz="2800" i="1" dirty="0" smtClean="0">
                <a:latin typeface="Trebuchet MS" panose="020B0603020202020204" pitchFamily="34" charset="0"/>
              </a:rPr>
              <a:t>was</a:t>
            </a:r>
            <a:r>
              <a:rPr lang="en-US" sz="2800" dirty="0" smtClean="0">
                <a:latin typeface="Trebuchet MS" panose="020B0603020202020204" pitchFamily="34" charset="0"/>
              </a:rPr>
              <a:t> beatified in 1995 and raised to sainthood in 2009</a:t>
            </a: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3850" y="4884738"/>
            <a:ext cx="5054599" cy="1384995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>Sister </a:t>
            </a:r>
            <a:r>
              <a:rPr lang="en-US" sz="2800" dirty="0">
                <a:latin typeface="Trebuchet MS" panose="020B0603020202020204" pitchFamily="34" charset="0"/>
              </a:rPr>
              <a:t>had </a:t>
            </a:r>
            <a:r>
              <a:rPr lang="en-US" sz="2800" dirty="0" smtClean="0">
                <a:latin typeface="Trebuchet MS" panose="020B0603020202020204" pitchFamily="34" charset="0"/>
              </a:rPr>
              <a:t>this picture of </a:t>
            </a:r>
            <a:r>
              <a:rPr lang="en-US" sz="2800" dirty="0">
                <a:latin typeface="Trebuchet MS" panose="020B0603020202020204" pitchFamily="34" charset="0"/>
              </a:rPr>
              <a:t>Father Damian taken in 1889 just months before his death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067" y="1170857"/>
            <a:ext cx="63584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In 1991 Sister Mary Damian had the opportunity to travel to Rome where she was to attend the beatification of Father Damian, the “Saint of Molokai”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0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1"/>
    </mc:Choice>
    <mc:Fallback>
      <p:transition spd="slow" advTm="3778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52849" y="459814"/>
            <a:ext cx="7206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St. Jude Parish    Fort Wayne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88" y="3626012"/>
            <a:ext cx="3356875" cy="2570692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26" y="2012607"/>
            <a:ext cx="2734733" cy="4031111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26908"/>
          <a:stretch/>
        </p:blipFill>
        <p:spPr>
          <a:xfrm>
            <a:off x="607427" y="1307518"/>
            <a:ext cx="2844773" cy="347375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18" y="1421457"/>
            <a:ext cx="2744999" cy="3935984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49064" y="1774199"/>
            <a:ext cx="167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1991 - 2015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1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7"/>
    </mc:Choice>
    <mc:Fallback>
      <p:transition spd="slow" advTm="213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16" y="675005"/>
            <a:ext cx="3675158" cy="325585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32" y="3191932"/>
            <a:ext cx="3380223" cy="2960579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32" y="476952"/>
            <a:ext cx="3314700" cy="2381959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9" b="6667"/>
          <a:stretch/>
        </p:blipFill>
        <p:spPr>
          <a:xfrm>
            <a:off x="1480589" y="544195"/>
            <a:ext cx="2176159" cy="256540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7" y="3069589"/>
            <a:ext cx="4212026" cy="3132235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5" y="3219979"/>
            <a:ext cx="2143125" cy="2143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0932" y="4318211"/>
            <a:ext cx="2814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rebuchet MS" panose="020B0603020202020204" pitchFamily="34" charset="0"/>
              </a:rPr>
              <a:t>Sister</a:t>
            </a:r>
          </a:p>
          <a:p>
            <a:r>
              <a:rPr lang="en-US" sz="2800" dirty="0" smtClean="0">
                <a:latin typeface="Trebuchet MS" panose="020B0603020202020204" pitchFamily="34" charset="0"/>
              </a:rPr>
              <a:t>made </a:t>
            </a:r>
          </a:p>
          <a:p>
            <a:r>
              <a:rPr lang="en-US" sz="2800" dirty="0" smtClean="0">
                <a:latin typeface="Trebuchet MS" panose="020B0603020202020204" pitchFamily="34" charset="0"/>
              </a:rPr>
              <a:t>multiple sets of these two dolls!</a:t>
            </a:r>
            <a:endParaRPr lang="en-US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5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64"/>
    </mc:Choice>
    <mc:Fallback>
      <p:transition spd="slow" advTm="2276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56983" y="506389"/>
            <a:ext cx="983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Woodhaven Years at the SND Center</a:t>
            </a:r>
          </a:p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Whitehouse Ohio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" y="1392767"/>
            <a:ext cx="3234267" cy="242570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83" y="2091267"/>
            <a:ext cx="2362200" cy="314960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14568" r="27449" b="50000"/>
          <a:stretch/>
        </p:blipFill>
        <p:spPr>
          <a:xfrm>
            <a:off x="1473199" y="3589867"/>
            <a:ext cx="2404533" cy="2429934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31461" r="18847"/>
          <a:stretch/>
        </p:blipFill>
        <p:spPr>
          <a:xfrm>
            <a:off x="7170208" y="1933545"/>
            <a:ext cx="4250266" cy="2838509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9" r="-965" b="34211"/>
          <a:stretch/>
        </p:blipFill>
        <p:spPr>
          <a:xfrm>
            <a:off x="6472325" y="4096294"/>
            <a:ext cx="1693332" cy="211666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93" y="4629914"/>
            <a:ext cx="2649371" cy="1601119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308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3"/>
    </mc:Choice>
    <mc:Fallback>
      <p:transition spd="slow" advTm="2665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2890" y="5592887"/>
            <a:ext cx="6257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Our Fun Loving Sister!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50" y="538692"/>
            <a:ext cx="2320925" cy="260904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b="12549"/>
          <a:stretch/>
        </p:blipFill>
        <p:spPr>
          <a:xfrm>
            <a:off x="1118152" y="962025"/>
            <a:ext cx="2418291" cy="2610908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7" y="3847299"/>
            <a:ext cx="2039168" cy="2099531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25" y="3372099"/>
            <a:ext cx="2707429" cy="213656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864658"/>
            <a:ext cx="2532912" cy="4461068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94" y="491426"/>
            <a:ext cx="2492307" cy="374755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0"/>
          <a:stretch/>
        </p:blipFill>
        <p:spPr>
          <a:xfrm>
            <a:off x="2896098" y="3400202"/>
            <a:ext cx="2616792" cy="2706797"/>
          </a:xfrm>
          <a:prstGeom prst="ellipse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0813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0"/>
    </mc:Choice>
    <mc:Fallback>
      <p:transition spd="slow" advTm="238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3"/>
          <a:stretch/>
        </p:blipFill>
        <p:spPr>
          <a:xfrm>
            <a:off x="7902395" y="3765268"/>
            <a:ext cx="3717469" cy="1985672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6" y="3386769"/>
            <a:ext cx="3654418" cy="2152015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37" y="3737406"/>
            <a:ext cx="2723515" cy="22327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17" y="1028100"/>
            <a:ext cx="3626380" cy="242601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9519" y="744773"/>
            <a:ext cx="2770643" cy="2590047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5" y="654475"/>
            <a:ext cx="4064979" cy="238760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010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3"/>
    </mc:Choice>
    <mc:Fallback>
      <p:transition spd="slow" advTm="1323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2117" y="1062604"/>
            <a:ext cx="5664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Go in Peace, 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Sister 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Mary Damian!</a:t>
            </a:r>
          </a:p>
          <a:p>
            <a:pPr algn="ctr"/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We will miss you but </a:t>
            </a:r>
            <a:endParaRPr lang="en-US" sz="40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you 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will live forever </a:t>
            </a:r>
            <a:endParaRPr lang="en-US" sz="4000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in 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our hearts!</a:t>
            </a:r>
            <a:endParaRPr lang="en-US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7878" y="1163351"/>
            <a:ext cx="3667649" cy="3526896"/>
          </a:xfrm>
          <a:prstGeom prst="ellipse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0329869" y="1424649"/>
            <a:ext cx="1211002" cy="4174627"/>
            <a:chOff x="10177972" y="2025782"/>
            <a:chExt cx="1211002" cy="4174627"/>
          </a:xfrm>
        </p:grpSpPr>
        <p:grpSp>
          <p:nvGrpSpPr>
            <p:cNvPr id="6" name="Group 5"/>
            <p:cNvGrpSpPr/>
            <p:nvPr/>
          </p:nvGrpSpPr>
          <p:grpSpPr>
            <a:xfrm>
              <a:off x="10560893" y="2025782"/>
              <a:ext cx="471287" cy="3576960"/>
              <a:chOff x="10599058" y="2074897"/>
              <a:chExt cx="471287" cy="357696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4" name="Flowchart: Terminator 13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917687" y="2623449"/>
              <a:ext cx="471287" cy="3576960"/>
              <a:chOff x="10599058" y="2074897"/>
              <a:chExt cx="471287" cy="35769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2" name="Flowchart: Terminator 11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0177972" y="2814315"/>
              <a:ext cx="471287" cy="2254074"/>
              <a:chOff x="10599058" y="2074897"/>
              <a:chExt cx="471287" cy="3576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8" r="45505" b="76768"/>
              <a:stretch/>
            </p:blipFill>
            <p:spPr>
              <a:xfrm>
                <a:off x="10599058" y="2074897"/>
                <a:ext cx="471287" cy="1121150"/>
              </a:xfrm>
              <a:prstGeom prst="rect">
                <a:avLst/>
              </a:prstGeom>
            </p:spPr>
          </p:pic>
          <p:sp>
            <p:nvSpPr>
              <p:cNvPr id="10" name="Flowchart: Terminator 9"/>
              <p:cNvSpPr/>
              <p:nvPr/>
            </p:nvSpPr>
            <p:spPr>
              <a:xfrm>
                <a:off x="10808574" y="3265710"/>
                <a:ext cx="235644" cy="2386147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74" y="3973712"/>
            <a:ext cx="2250620" cy="14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4"/>
    </mc:Choice>
    <mc:Fallback>
      <p:transition spd="slow" advTm="1481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67" y="3652895"/>
            <a:ext cx="3210247" cy="2738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483" y="705325"/>
            <a:ext cx="97726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Helen Mary Meng (1928) was the first child born to 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Louis Joseph Meng and 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Carolina Margaret (Heinsohn) Meng </a:t>
            </a:r>
          </a:p>
          <a:p>
            <a:pPr algn="ctr"/>
            <a:endParaRPr lang="en-US" sz="3200" dirty="0" smtClean="0">
              <a:latin typeface="Trebuchet MS" panose="020B0603020202020204" pitchFamily="34" charset="0"/>
            </a:endParaRP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She was joined the next year by her brother 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James Louis Meng (1929) and three years later 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by</a:t>
            </a:r>
            <a:r>
              <a:rPr lang="en-US" sz="3200" dirty="0">
                <a:latin typeface="Trebuchet MS" panose="020B0603020202020204" pitchFamily="34" charset="0"/>
              </a:rPr>
              <a:t> </a:t>
            </a:r>
            <a:r>
              <a:rPr lang="en-US" sz="3200" dirty="0" smtClean="0">
                <a:latin typeface="Trebuchet MS" panose="020B0603020202020204" pitchFamily="34" charset="0"/>
              </a:rPr>
              <a:t>another brother Robert Franklin Meng (1932)</a:t>
            </a: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/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Helen and her brothers grew up in Genoa, Ohio, </a:t>
            </a:r>
          </a:p>
          <a:p>
            <a:pPr algn="ctr"/>
            <a:r>
              <a:rPr lang="en-US" sz="3200" dirty="0">
                <a:latin typeface="Trebuchet MS" panose="020B0603020202020204" pitchFamily="34" charset="0"/>
              </a:rPr>
              <a:t>a</a:t>
            </a:r>
            <a:r>
              <a:rPr lang="en-US" sz="3200" dirty="0" smtClean="0">
                <a:latin typeface="Trebuchet MS" panose="020B0603020202020204" pitchFamily="34" charset="0"/>
              </a:rPr>
              <a:t> small community south of Toledo</a:t>
            </a:r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7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3"/>
    </mc:Choice>
    <mc:Fallback>
      <p:transition spd="slow" advTm="2967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t="9547" r="24303" b="25890"/>
          <a:stretch/>
        </p:blipFill>
        <p:spPr>
          <a:xfrm>
            <a:off x="5781675" y="1330079"/>
            <a:ext cx="2895600" cy="493737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2" b="15534"/>
          <a:stretch/>
        </p:blipFill>
        <p:spPr>
          <a:xfrm>
            <a:off x="728663" y="397541"/>
            <a:ext cx="4491037" cy="5012659"/>
          </a:xfrm>
          <a:prstGeom prst="round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81025" y="276225"/>
            <a:ext cx="4772025" cy="53244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629275" y="1190624"/>
            <a:ext cx="3171826" cy="52101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45457" r="61505" b="20501"/>
          <a:stretch/>
        </p:blipFill>
        <p:spPr>
          <a:xfrm>
            <a:off x="9210675" y="397541"/>
            <a:ext cx="1943099" cy="4963735"/>
          </a:xfrm>
          <a:prstGeom prst="round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077326" y="247649"/>
            <a:ext cx="2190750" cy="524827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5596" y="4814688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rebuchet MS" panose="020B0603020202020204" pitchFamily="34" charset="0"/>
              </a:rPr>
              <a:t>Helen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0482261" y="5476874"/>
            <a:ext cx="134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rebuchet MS" panose="020B0603020202020204" pitchFamily="34" charset="0"/>
              </a:rPr>
              <a:t>1933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334250" y="544293"/>
            <a:ext cx="134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rebuchet MS" panose="020B0603020202020204" pitchFamily="34" charset="0"/>
              </a:rPr>
              <a:t>1929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3202" y="4713051"/>
            <a:ext cx="162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rebuchet MS" panose="020B0603020202020204" pitchFamily="34" charset="0"/>
              </a:rPr>
              <a:t>James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47933" y="5531516"/>
            <a:ext cx="191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rebuchet MS" panose="020B0603020202020204" pitchFamily="34" charset="0"/>
              </a:rPr>
              <a:t>Robert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998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3"/>
    </mc:Choice>
    <mc:Fallback>
      <p:transition spd="slow" advTm="2133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6387" y="966212"/>
            <a:ext cx="59971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rebuchet MS" panose="020B0603020202020204" pitchFamily="34" charset="0"/>
              </a:rPr>
              <a:t>Helen Mary on the day of her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First Holy Communion 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Pictured here with her Aunt </a:t>
            </a:r>
          </a:p>
          <a:p>
            <a:r>
              <a:rPr lang="en-US" sz="3200" dirty="0" smtClean="0">
                <a:latin typeface="Trebuchet MS" panose="020B0603020202020204" pitchFamily="34" charset="0"/>
              </a:rPr>
              <a:t>Sister Loretta, RSM</a:t>
            </a:r>
          </a:p>
          <a:p>
            <a:r>
              <a:rPr lang="en-US" sz="3200" dirty="0" smtClean="0">
                <a:latin typeface="Trebuchet MS" panose="020B0603020202020204" pitchFamily="34" charset="0"/>
              </a:rPr>
              <a:t>the younger sister of her father</a:t>
            </a:r>
          </a:p>
          <a:p>
            <a:r>
              <a:rPr lang="en-US" sz="3200" dirty="0" smtClean="0">
                <a:latin typeface="Trebuchet MS" panose="020B0603020202020204" pitchFamily="34" charset="0"/>
              </a:rPr>
              <a:t>(Anna Loretta Meng 1900-1993)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542925"/>
            <a:ext cx="3571875" cy="5886450"/>
          </a:xfrm>
          <a:prstGeom prst="round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62075" y="400050"/>
            <a:ext cx="3867150" cy="618172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6" y="3711575"/>
            <a:ext cx="2514600" cy="2514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495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3"/>
    </mc:Choice>
    <mc:Fallback>
      <p:transition spd="slow" advTm="2061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6180" y="5533132"/>
            <a:ext cx="82347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Helen Mary attended Notre Dame Academy </a:t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in Toledo, Ohio, graduating in 1946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559417"/>
            <a:ext cx="4100514" cy="569464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0" y="483217"/>
            <a:ext cx="6687487" cy="4850783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279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9"/>
    </mc:Choice>
    <mc:Fallback>
      <p:transition spd="slow" advTm="2074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325" y="1033005"/>
            <a:ext cx="101101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Helen Mary was invested on August 11</a:t>
            </a:r>
            <a:r>
              <a:rPr lang="en-US" sz="3200" baseline="30000" dirty="0" smtClean="0">
                <a:latin typeface="Trebuchet MS" panose="020B0603020202020204" pitchFamily="34" charset="0"/>
              </a:rPr>
              <a:t>th</a:t>
            </a:r>
            <a:r>
              <a:rPr lang="en-US" sz="3200" dirty="0" smtClean="0">
                <a:latin typeface="Trebuchet MS" panose="020B0603020202020204" pitchFamily="34" charset="0"/>
              </a:rPr>
              <a:t>, 1947, receiving the name Sister Mary Damian</a:t>
            </a:r>
          </a:p>
          <a:p>
            <a:pPr algn="ctr"/>
            <a:endParaRPr lang="en-US" sz="3200" dirty="0" smtClean="0">
              <a:latin typeface="Trebuchet MS" panose="020B0603020202020204" pitchFamily="34" charset="0"/>
            </a:endParaRPr>
          </a:p>
          <a:p>
            <a:pPr algn="ctr"/>
            <a:endParaRPr lang="en-US" sz="3200" dirty="0" smtClean="0">
              <a:latin typeface="Trebuchet MS" panose="020B0603020202020204" pitchFamily="34" charset="0"/>
            </a:endParaRPr>
          </a:p>
          <a:p>
            <a:pPr algn="ctr"/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85" y="2019585"/>
            <a:ext cx="1286478" cy="8442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5263">
            <a:off x="8618133" y="5024074"/>
            <a:ext cx="1166760" cy="866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3722">
            <a:off x="8400050" y="5063165"/>
            <a:ext cx="1198831" cy="959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49" y="2441710"/>
            <a:ext cx="1882879" cy="2702329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732" y="3334743"/>
            <a:ext cx="87481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Sister Mary Damian </a:t>
            </a:r>
            <a:r>
              <a:rPr lang="en-US" sz="3200" dirty="0">
                <a:latin typeface="Trebuchet MS" panose="020B0603020202020204" pitchFamily="34" charset="0"/>
              </a:rPr>
              <a:t>made her </a:t>
            </a:r>
            <a:endParaRPr lang="en-US" sz="3200" dirty="0" smtClean="0">
              <a:latin typeface="Trebuchet MS" panose="020B0603020202020204" pitchFamily="34" charset="0"/>
            </a:endParaRP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First </a:t>
            </a:r>
            <a:r>
              <a:rPr lang="en-US" sz="3200" dirty="0">
                <a:latin typeface="Trebuchet MS" panose="020B0603020202020204" pitchFamily="34" charset="0"/>
              </a:rPr>
              <a:t>Profession on August 16</a:t>
            </a:r>
            <a:r>
              <a:rPr lang="en-US" sz="3200" baseline="30000" dirty="0">
                <a:latin typeface="Trebuchet MS" panose="020B0603020202020204" pitchFamily="34" charset="0"/>
              </a:rPr>
              <a:t>th</a:t>
            </a:r>
            <a:r>
              <a:rPr lang="en-US" sz="3200" dirty="0">
                <a:latin typeface="Trebuchet MS" panose="020B0603020202020204" pitchFamily="34" charset="0"/>
              </a:rPr>
              <a:t>, 1949 </a:t>
            </a:r>
            <a:r>
              <a:rPr lang="en-US" sz="3200" dirty="0" smtClean="0">
                <a:latin typeface="Trebuchet MS" panose="020B0603020202020204" pitchFamily="34" charset="0"/>
              </a:rPr>
              <a:t>and </a:t>
            </a: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her </a:t>
            </a:r>
            <a:r>
              <a:rPr lang="en-US" sz="3200" dirty="0">
                <a:latin typeface="Trebuchet MS" panose="020B0603020202020204" pitchFamily="34" charset="0"/>
              </a:rPr>
              <a:t>Perpetual Profession on August 15</a:t>
            </a:r>
            <a:r>
              <a:rPr lang="en-US" sz="3200" baseline="30000" dirty="0">
                <a:latin typeface="Trebuchet MS" panose="020B0603020202020204" pitchFamily="34" charset="0"/>
              </a:rPr>
              <a:t>th</a:t>
            </a:r>
            <a:r>
              <a:rPr lang="en-US" sz="3200" dirty="0">
                <a:latin typeface="Trebuchet MS" panose="020B0603020202020204" pitchFamily="34" charset="0"/>
              </a:rPr>
              <a:t>, 1954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11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9"/>
    </mc:Choice>
    <mc:Fallback>
      <p:transition spd="slow" advTm="2146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6349" y="923733"/>
            <a:ext cx="10110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She began her teaching career already as a Novice, teaching grades 2 and 3 at St. Michael’s School in Toledo, Ohio (1948)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58" y="1901322"/>
            <a:ext cx="1339495" cy="1451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09" y="5075932"/>
            <a:ext cx="1119998" cy="615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486">
            <a:off x="1777744" y="5237721"/>
            <a:ext cx="1044807" cy="573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1402">
            <a:off x="2863937" y="4538613"/>
            <a:ext cx="2145075" cy="19722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9287" y="3213499"/>
            <a:ext cx="10110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Over the next 20 years Sister Mary Damian served </a:t>
            </a: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as teacher in various Diocesan schools ministering to grades 1-5 often with 2 or 3 grades in her classroom</a:t>
            </a:r>
          </a:p>
        </p:txBody>
      </p:sp>
    </p:spTree>
    <p:extLst>
      <p:ext uri="{BB962C8B-B14F-4D97-AF65-F5344CB8AC3E}">
        <p14:creationId xmlns:p14="http://schemas.microsoft.com/office/powerpoint/2010/main" val="399804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73"/>
    </mc:Choice>
    <mc:Fallback>
      <p:transition spd="slow" advTm="2517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" y="314325"/>
            <a:ext cx="11534775" cy="6076950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58" y="1889608"/>
            <a:ext cx="6578634" cy="2926384"/>
          </a:xfrm>
          <a:prstGeom prst="rect">
            <a:avLst/>
          </a:prstGeom>
          <a:noFill/>
          <a:ln w="69850" cap="rnd" cmpd="thickThin">
            <a:solidFill>
              <a:schemeClr val="accent1">
                <a:lumMod val="50000"/>
                <a:alpha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93659" y="4987639"/>
            <a:ext cx="102446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rebuchet MS" panose="020B0603020202020204" pitchFamily="34" charset="0"/>
              </a:rPr>
              <a:t>It was in one of these schools that the famous </a:t>
            </a:r>
          </a:p>
          <a:p>
            <a:pPr algn="ctr"/>
            <a:r>
              <a:rPr lang="en-US" sz="3200" dirty="0">
                <a:latin typeface="Trebuchet MS" panose="020B0603020202020204" pitchFamily="34" charset="0"/>
              </a:rPr>
              <a:t>“The Elephants Are Coming” story took shape!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2899" y="625704"/>
            <a:ext cx="105615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rebuchet MS" panose="020B0603020202020204" pitchFamily="34" charset="0"/>
              </a:rPr>
              <a:t>Sister also served as the Principal at St. Michael’s </a:t>
            </a:r>
            <a:endParaRPr lang="en-US" sz="3200" dirty="0" smtClean="0">
              <a:latin typeface="Trebuchet MS" panose="020B0603020202020204" pitchFamily="34" charset="0"/>
            </a:endParaRPr>
          </a:p>
          <a:p>
            <a:pPr algn="ctr"/>
            <a:r>
              <a:rPr lang="en-US" sz="3200" dirty="0" smtClean="0">
                <a:latin typeface="Trebuchet MS" panose="020B0603020202020204" pitchFamily="34" charset="0"/>
              </a:rPr>
              <a:t>in </a:t>
            </a:r>
            <a:r>
              <a:rPr lang="en-US" sz="3200" dirty="0">
                <a:latin typeface="Trebuchet MS" panose="020B0603020202020204" pitchFamily="34" charset="0"/>
              </a:rPr>
              <a:t>Defiance while teaching Grades 1-4!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6799" y="2376913"/>
            <a:ext cx="3276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Trebuchet MS" panose="020B0603020202020204" pitchFamily="34" charset="0"/>
              </a:rPr>
              <a:t>In many of these schools Sister also taught </a:t>
            </a:r>
            <a:endParaRPr lang="en-US" sz="3200" dirty="0" smtClean="0">
              <a:latin typeface="Trebuchet MS" panose="020B0603020202020204" pitchFamily="34" charset="0"/>
            </a:endParaRPr>
          </a:p>
          <a:p>
            <a:pPr algn="r"/>
            <a:r>
              <a:rPr lang="en-US" sz="3200" dirty="0" smtClean="0">
                <a:latin typeface="Trebuchet MS" panose="020B0603020202020204" pitchFamily="34" charset="0"/>
              </a:rPr>
              <a:t>CCD </a:t>
            </a:r>
            <a:r>
              <a:rPr lang="en-US" sz="3200" dirty="0">
                <a:latin typeface="Trebuchet MS" panose="020B0603020202020204" pitchFamily="34" charset="0"/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316399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9"/>
    </mc:Choice>
    <mc:Fallback>
      <p:transition spd="slow" advTm="3033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376</Words>
  <Application>Microsoft Office PowerPoint</Application>
  <PresentationFormat>Widescreen</PresentationFormat>
  <Paragraphs>72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Calisto MT</vt:lpstr>
      <vt:lpstr>Pristina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Sr.Jaculin Manders</dc:creator>
  <cp:lastModifiedBy>Sr.Jaculin Manders</cp:lastModifiedBy>
  <cp:revision>84</cp:revision>
  <dcterms:created xsi:type="dcterms:W3CDTF">2021-12-29T21:09:17Z</dcterms:created>
  <dcterms:modified xsi:type="dcterms:W3CDTF">2022-01-03T18:02:04Z</dcterms:modified>
</cp:coreProperties>
</file>